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0" r:id="rId4"/>
    <p:sldId id="273" r:id="rId5"/>
    <p:sldId id="267" r:id="rId6"/>
    <p:sldId id="268" r:id="rId7"/>
    <p:sldId id="269" r:id="rId8"/>
    <p:sldId id="270" r:id="rId9"/>
    <p:sldId id="271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91820518-A959-4D07-8404-032BEAF731F9}" type="datetimeFigureOut">
              <a:rPr lang="en-IN" smtClean="0"/>
              <a:t>25-10-2021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48D561CB-1626-4054-ABD9-CC047F119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460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20518-A959-4D07-8404-032BEAF731F9}" type="datetimeFigureOut">
              <a:rPr lang="en-IN" smtClean="0"/>
              <a:t>25-10-2021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561CB-1626-4054-ABD9-CC047F119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8031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1820518-A959-4D07-8404-032BEAF731F9}" type="datetimeFigureOut">
              <a:rPr lang="en-IN" smtClean="0"/>
              <a:t>25-10-2021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8D561CB-1626-4054-ABD9-CC047F119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38608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1820518-A959-4D07-8404-032BEAF731F9}" type="datetimeFigureOut">
              <a:rPr lang="en-IN" smtClean="0"/>
              <a:t>25-10-2021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8D561CB-1626-4054-ABD9-CC047F11970A}" type="slidenum">
              <a:rPr lang="en-IN" smtClean="0"/>
              <a:t>‹#›</a:t>
            </a:fld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896879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1820518-A959-4D07-8404-032BEAF731F9}" type="datetimeFigureOut">
              <a:rPr lang="en-IN" smtClean="0"/>
              <a:t>25-10-2021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8D561CB-1626-4054-ABD9-CC047F119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1486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20518-A959-4D07-8404-032BEAF731F9}" type="datetimeFigureOut">
              <a:rPr lang="en-IN" smtClean="0"/>
              <a:t>25-10-2021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561CB-1626-4054-ABD9-CC047F119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37594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20518-A959-4D07-8404-032BEAF731F9}" type="datetimeFigureOut">
              <a:rPr lang="en-IN" smtClean="0"/>
              <a:t>25-10-2021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561CB-1626-4054-ABD9-CC047F119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09457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20518-A959-4D07-8404-032BEAF731F9}" type="datetimeFigureOut">
              <a:rPr lang="en-IN" smtClean="0"/>
              <a:t>25-10-2021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561CB-1626-4054-ABD9-CC047F119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09627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1820518-A959-4D07-8404-032BEAF731F9}" type="datetimeFigureOut">
              <a:rPr lang="en-IN" smtClean="0"/>
              <a:t>25-10-2021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8D561CB-1626-4054-ABD9-CC047F119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6384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20518-A959-4D07-8404-032BEAF731F9}" type="datetimeFigureOut">
              <a:rPr lang="en-IN" smtClean="0"/>
              <a:t>25-10-2021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561CB-1626-4054-ABD9-CC047F119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4331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1820518-A959-4D07-8404-032BEAF731F9}" type="datetimeFigureOut">
              <a:rPr lang="en-IN" smtClean="0"/>
              <a:t>25-10-2021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8D561CB-1626-4054-ABD9-CC047F119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788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20518-A959-4D07-8404-032BEAF731F9}" type="datetimeFigureOut">
              <a:rPr lang="en-IN" smtClean="0"/>
              <a:t>25-10-2021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561CB-1626-4054-ABD9-CC047F119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7408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20518-A959-4D07-8404-032BEAF731F9}" type="datetimeFigureOut">
              <a:rPr lang="en-IN" smtClean="0"/>
              <a:t>25-10-2021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561CB-1626-4054-ABD9-CC047F119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8765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20518-A959-4D07-8404-032BEAF731F9}" type="datetimeFigureOut">
              <a:rPr lang="en-IN" smtClean="0"/>
              <a:t>25-10-2021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561CB-1626-4054-ABD9-CC047F119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4455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20518-A959-4D07-8404-032BEAF731F9}" type="datetimeFigureOut">
              <a:rPr lang="en-IN" smtClean="0"/>
              <a:t>25-10-2021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561CB-1626-4054-ABD9-CC047F119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8591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20518-A959-4D07-8404-032BEAF731F9}" type="datetimeFigureOut">
              <a:rPr lang="en-IN" smtClean="0"/>
              <a:t>25-10-2021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561CB-1626-4054-ABD9-CC047F119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5001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20518-A959-4D07-8404-032BEAF731F9}" type="datetimeFigureOut">
              <a:rPr lang="en-IN" smtClean="0"/>
              <a:t>25-10-2021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561CB-1626-4054-ABD9-CC047F119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2094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820518-A959-4D07-8404-032BEAF731F9}" type="datetimeFigureOut">
              <a:rPr lang="en-IN" smtClean="0"/>
              <a:t>25-10-2021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D561CB-1626-4054-ABD9-CC047F1197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04618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027D1-4C92-45C9-9F29-D97DDD36BA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3319" y="1000215"/>
            <a:ext cx="9448800" cy="1825096"/>
          </a:xfrm>
        </p:spPr>
        <p:txBody>
          <a:bodyPr/>
          <a:lstStyle/>
          <a:p>
            <a:r>
              <a:rPr lang="en-IN" dirty="0"/>
              <a:t>Region-based Segmentation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8FB16E-D045-46DF-B9C5-35046B0888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21924" y="2907541"/>
            <a:ext cx="9448800" cy="1100437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                                                                                     </a:t>
            </a:r>
          </a:p>
          <a:p>
            <a:endParaRPr lang="en-US" dirty="0"/>
          </a:p>
          <a:p>
            <a:r>
              <a:rPr lang="en-US" dirty="0"/>
              <a:t>                                                                                 </a:t>
            </a:r>
            <a:r>
              <a:rPr lang="en-US" sz="1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 people in surveillance images using   region-based segmentation</a:t>
            </a:r>
            <a:endParaRPr lang="en-IN" sz="13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6F2303-AAF0-4036-A4F1-E685B357019E}"/>
              </a:ext>
            </a:extLst>
          </p:cNvPr>
          <p:cNvSpPr txBox="1"/>
          <p:nvPr/>
        </p:nvSpPr>
        <p:spPr>
          <a:xfrm>
            <a:off x="8180173" y="5016843"/>
            <a:ext cx="4011827" cy="1200329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           </a:t>
            </a:r>
            <a:r>
              <a:rPr lang="en-US" dirty="0">
                <a:solidFill>
                  <a:srgbClr val="7030A0"/>
                </a:solidFill>
              </a:rPr>
              <a:t>submitted by:</a:t>
            </a:r>
          </a:p>
          <a:p>
            <a:endParaRPr lang="en-US" dirty="0">
              <a:solidFill>
                <a:srgbClr val="7030A0"/>
              </a:solidFill>
            </a:endParaRPr>
          </a:p>
          <a:p>
            <a:r>
              <a:rPr lang="en-US" dirty="0">
                <a:solidFill>
                  <a:srgbClr val="7030A0"/>
                </a:solidFill>
              </a:rPr>
              <a:t>       A.S. PRIYAA LAKSHMI</a:t>
            </a:r>
          </a:p>
          <a:p>
            <a:r>
              <a:rPr lang="en-US" dirty="0">
                <a:solidFill>
                  <a:srgbClr val="7030A0"/>
                </a:solidFill>
              </a:rPr>
              <a:t>       ROLL NO:  205229122</a:t>
            </a:r>
            <a:endParaRPr lang="en-IN" dirty="0">
              <a:solidFill>
                <a:srgbClr val="7030A0"/>
              </a:solidFill>
            </a:endParaRP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6AC862F9-A141-42A9-9977-99E7A87138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933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266"/>
    </mc:Choice>
    <mc:Fallback>
      <p:transition spd="slow" advTm="232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1C67F-A668-428E-A2A1-5DDE3CBB6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8000" dirty="0"/>
              <a:t>THANK YOU</a:t>
            </a:r>
            <a:endParaRPr lang="en-IN" sz="80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1109164-939E-4FF3-8FBB-F735F8D81C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015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69"/>
    </mc:Choice>
    <mc:Fallback>
      <p:transition spd="slow" advTm="55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FAA3D-26DE-4B9D-B3F7-ECFCEECB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OBJECTIVE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C4797-DBCA-4FA0-B63D-DDC40F63E6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finding people in surveillance images using   region-based segmentation.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dirty="0"/>
              <a:t>Region based segmentation is a technique for determining the region directly.</a:t>
            </a:r>
          </a:p>
          <a:p>
            <a:endParaRPr lang="en-US" dirty="0"/>
          </a:p>
          <a:p>
            <a:r>
              <a:rPr lang="en-US" dirty="0"/>
              <a:t>Types:   </a:t>
            </a:r>
          </a:p>
          <a:p>
            <a:pPr marL="0" indent="0">
              <a:buNone/>
            </a:pPr>
            <a:r>
              <a:rPr lang="en-US" dirty="0"/>
              <a:t>        Region growing </a:t>
            </a:r>
          </a:p>
          <a:p>
            <a:pPr marL="0" indent="0">
              <a:buNone/>
            </a:pPr>
            <a:r>
              <a:rPr lang="en-US" dirty="0"/>
              <a:t>        Region splitting and merging </a:t>
            </a:r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96DA616-AB15-48E4-9060-20C2AB8D04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201" y="2063580"/>
            <a:ext cx="2149791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0184ED75-E2CC-4E40-92D2-C30F6B7FB8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547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35"/>
    </mc:Choice>
    <mc:Fallback>
      <p:transition spd="slow" advTm="55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BB9A8-CA12-44DB-BA34-32E07F4BA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</a:t>
            </a:r>
            <a:endParaRPr lang="en-IN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725830C-987B-41E6-A158-4E0A0D8CA8E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400" b="1" dirty="0"/>
                  <a:t>COMPLETENESS</a:t>
                </a:r>
                <a:r>
                  <a:rPr lang="en-US" dirty="0"/>
                  <a:t>:   The segmentation must be complete </a:t>
                </a:r>
                <a:r>
                  <a:rPr lang="en-US" dirty="0" err="1"/>
                  <a:t>i.e</a:t>
                </a:r>
                <a:r>
                  <a:rPr lang="en-US" dirty="0"/>
                  <a:t>,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nary>
                      <m:naryPr>
                        <m:chr m:val="∐"/>
                        <m:limLoc m:val="subSup"/>
                        <m:ctrlPr>
                          <a:rPr lang="en-IN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IN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nary>
                  </m:oMath>
                </a14:m>
                <a:r>
                  <a:rPr lang="en-IN" dirty="0"/>
                  <a:t>Every pixel must be in region.</a:t>
                </a:r>
              </a:p>
              <a:p>
                <a:endParaRPr lang="en-IN" dirty="0"/>
              </a:p>
              <a:p>
                <a:r>
                  <a:rPr lang="en-IN" b="1" dirty="0"/>
                  <a:t>CONNECTEDNESS</a:t>
                </a:r>
                <a:r>
                  <a:rPr lang="en-IN" dirty="0"/>
                  <a:t>: The points of a region must be connected in some sense.</a:t>
                </a:r>
              </a:p>
              <a:p>
                <a:pPr marL="0" indent="0">
                  <a:buNone/>
                </a:pPr>
                <a:endParaRPr lang="en-IN" dirty="0"/>
              </a:p>
              <a:p>
                <a:r>
                  <a:rPr lang="en-IN" b="1" dirty="0"/>
                  <a:t>DISJOINT NESS </a:t>
                </a:r>
                <a:r>
                  <a:rPr lang="en-IN" dirty="0"/>
                  <a:t>: Regions must be disjoint: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nary>
                      <m:naryPr>
                        <m:chr m:val="∏"/>
                        <m:subHide m:val="on"/>
                        <m:supHide m:val="on"/>
                        <m:ctrlPr>
                          <a:rPr lang="en-IN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IN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IN" dirty="0"/>
                  <a:t>=</a:t>
                </a:r>
                <a14:m>
                  <m:oMath xmlns:m="http://schemas.openxmlformats.org/officeDocument/2006/math">
                    <m:r>
                      <a:rPr lang="en-IN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∅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IN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=1,2,……….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endParaRPr lang="en-IN" dirty="0"/>
              </a:p>
              <a:p>
                <a:r>
                  <a:rPr lang="en-IN" dirty="0"/>
                  <a:t>P(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𝑇𝑅𝑈𝐸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b="0" dirty="0"/>
                  <a:t>  </a:t>
                </a:r>
              </a:p>
              <a:p>
                <a:r>
                  <a:rPr lang="en-US" dirty="0"/>
                  <a:t>P(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nary>
                      <m:naryPr>
                        <m:chr m:val="∐"/>
                        <m:subHide m:val="on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 </m:t>
                        </m:r>
                      </m:e>
                    </m:nary>
                  </m:oMath>
                </a14:m>
                <a:r>
                  <a:rPr lang="en-US" b="0" dirty="0"/>
                  <a:t>= FALSE for any adjacent region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b="0" dirty="0"/>
              </a:p>
              <a:p>
                <a:endParaRPr lang="en-IN" dirty="0"/>
              </a:p>
              <a:p>
                <a:endParaRPr lang="en-IN" dirty="0"/>
              </a:p>
              <a:p>
                <a:endParaRPr lang="en-IN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725830C-987B-41E6-A158-4E0A0D8CA8E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3944" t="-3030" b="-636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E7ECCA10-199C-4D21-9069-3D70EFD573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421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79"/>
    </mc:Choice>
    <mc:Fallback>
      <p:transition spd="slow" advTm="27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5C8B5-5B18-4634-9477-4BC818F5B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Used algorithm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CCEEC-08FC-4FD0-99FA-722CB0F22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Region Growing Algorithm:</a:t>
            </a:r>
          </a:p>
          <a:p>
            <a:pPr marL="0" indent="0">
              <a:buNone/>
            </a:pPr>
            <a:r>
              <a:rPr lang="en-US" dirty="0"/>
              <a:t>             </a:t>
            </a:r>
          </a:p>
          <a:p>
            <a:r>
              <a:rPr lang="en-US" dirty="0"/>
              <a:t>        Region growing is a procedure that groups pixels or sub regions into larger region</a:t>
            </a:r>
          </a:p>
          <a:p>
            <a:endParaRPr lang="en-US" dirty="0"/>
          </a:p>
          <a:p>
            <a:r>
              <a:rPr lang="en-US" dirty="0"/>
              <a:t>         Logic behind region growing algorithm is the Principle of similarity</a:t>
            </a:r>
          </a:p>
          <a:p>
            <a:pPr marL="0" indent="0">
              <a:buNone/>
            </a:pPr>
            <a:r>
              <a:rPr lang="en-US" dirty="0"/>
              <a:t>             </a:t>
            </a:r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0CD6CAD-EB54-4621-B4A7-AB25B93E90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902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425"/>
    </mc:Choice>
    <mc:Fallback>
      <p:transition spd="slow" advTm="374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C946F-419F-4AF8-B361-8F9353126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802846E-FA01-436D-ADE9-11BEBA6F4C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242" y="764373"/>
            <a:ext cx="10146957" cy="5453865"/>
          </a:xfrm>
        </p:spPr>
      </p:pic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8B39D934-C709-4750-829E-E7A5DB9F7E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833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419"/>
    </mc:Choice>
    <mc:Fallback>
      <p:transition spd="slow" advTm="344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280ED-98C7-437B-B3DF-91FE76BE2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FD23AE9-7A42-42E8-865C-177EB80092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373" y="764373"/>
            <a:ext cx="9726827" cy="5453865"/>
          </a:xfr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47BA5822-3FF4-414B-967B-EB38B97C02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736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823"/>
    </mc:Choice>
    <mc:Fallback>
      <p:transition spd="slow" advTm="58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EEDB5-5BB2-4725-9DFC-2D2AEFC93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63D22D6D-8291-4A9F-A57F-73A9A12235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78" y="764373"/>
            <a:ext cx="9899821" cy="5453865"/>
          </a:xfrm>
        </p:spPr>
      </p:pic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5A2C55E7-83B7-4291-BA16-508960C1B4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786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419"/>
    </mc:Choice>
    <mc:Fallback>
      <p:transition spd="slow" advTm="664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3969D-BCFB-44E9-B09D-4370AAAA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8130" y="764373"/>
            <a:ext cx="4228070" cy="4808524"/>
          </a:xfrm>
        </p:spPr>
        <p:txBody>
          <a:bodyPr/>
          <a:lstStyle/>
          <a:p>
            <a:pPr algn="l"/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52A853-FDE5-4352-BBE8-B5F8AA5879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121" y="764373"/>
            <a:ext cx="5615803" cy="5453865"/>
          </a:xfr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3EB5D68-15B0-4BE7-AF15-05F237E792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112B0B1-177C-4493-94CA-54F4055B1E80}"/>
              </a:ext>
            </a:extLst>
          </p:cNvPr>
          <p:cNvSpPr txBox="1"/>
          <p:nvPr/>
        </p:nvSpPr>
        <p:spPr>
          <a:xfrm>
            <a:off x="7957751" y="1742303"/>
            <a:ext cx="2743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1.Orginal image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2. Gray scale image</a:t>
            </a:r>
          </a:p>
        </p:txBody>
      </p:sp>
    </p:spTree>
    <p:extLst>
      <p:ext uri="{BB962C8B-B14F-4D97-AF65-F5344CB8AC3E}">
        <p14:creationId xmlns:p14="http://schemas.microsoft.com/office/powerpoint/2010/main" val="3492098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06"/>
    </mc:Choice>
    <mc:Fallback>
      <p:transition spd="slow" advTm="92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60EA10-AE5E-449F-9218-498F5ABB2B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54" y="786954"/>
            <a:ext cx="6252519" cy="5453865"/>
          </a:xfr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1C33E54-84C9-4AAA-9EB9-178D106576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087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03"/>
    </mc:Choice>
    <mc:Fallback>
      <p:transition spd="slow" advTm="158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893</TotalTime>
  <Words>181</Words>
  <Application>Microsoft Office PowerPoint</Application>
  <PresentationFormat>Widescreen</PresentationFormat>
  <Paragraphs>46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Cambria Math</vt:lpstr>
      <vt:lpstr>Century Gothic</vt:lpstr>
      <vt:lpstr>Times New Roman</vt:lpstr>
      <vt:lpstr>Vapor Trail</vt:lpstr>
      <vt:lpstr>Region-based Segmentation</vt:lpstr>
      <vt:lpstr>OBJECTIVE</vt:lpstr>
      <vt:lpstr>FORMULATION</vt:lpstr>
      <vt:lpstr>Used algorithm</vt:lpstr>
      <vt:lpstr>PowerPoint Presentation</vt:lpstr>
      <vt:lpstr>PowerPoint Presentation</vt:lpstr>
      <vt:lpstr>PowerPoint Presentation</vt:lpstr>
      <vt:lpstr>   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Region-based Segmentation</dc:title>
  <dc:creator>Lenovo</dc:creator>
  <cp:lastModifiedBy>Lenovo</cp:lastModifiedBy>
  <cp:revision>11</cp:revision>
  <dcterms:created xsi:type="dcterms:W3CDTF">2021-10-25T03:41:06Z</dcterms:created>
  <dcterms:modified xsi:type="dcterms:W3CDTF">2021-10-26T16:42:50Z</dcterms:modified>
</cp:coreProperties>
</file>

<file path=docProps/thumbnail.jpeg>
</file>